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4" r:id="rId3"/>
    <p:sldId id="278" r:id="rId4"/>
    <p:sldId id="279" r:id="rId5"/>
    <p:sldId id="275" r:id="rId6"/>
    <p:sldId id="285" r:id="rId7"/>
    <p:sldId id="258" r:id="rId8"/>
    <p:sldId id="287" r:id="rId9"/>
    <p:sldId id="288" r:id="rId10"/>
    <p:sldId id="263" r:id="rId11"/>
    <p:sldId id="264" r:id="rId12"/>
    <p:sldId id="280" r:id="rId13"/>
    <p:sldId id="283" r:id="rId14"/>
    <p:sldId id="272" r:id="rId15"/>
    <p:sldId id="273" r:id="rId16"/>
    <p:sldId id="284" r:id="rId17"/>
    <p:sldId id="268" r:id="rId18"/>
    <p:sldId id="269" r:id="rId19"/>
    <p:sldId id="270" r:id="rId20"/>
    <p:sldId id="276" r:id="rId21"/>
    <p:sldId id="289" r:id="rId22"/>
    <p:sldId id="282" r:id="rId23"/>
    <p:sldId id="292" r:id="rId24"/>
    <p:sldId id="293" r:id="rId25"/>
    <p:sldId id="294" r:id="rId26"/>
    <p:sldId id="295" r:id="rId27"/>
    <p:sldId id="271" r:id="rId28"/>
    <p:sldId id="290" r:id="rId29"/>
    <p:sldId id="296" r:id="rId30"/>
    <p:sldId id="277" r:id="rId31"/>
    <p:sldId id="297" r:id="rId32"/>
    <p:sldId id="298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3652"/>
  </p:normalViewPr>
  <p:slideViewPr>
    <p:cSldViewPr snapToGrid="0" snapToObjects="1">
      <p:cViewPr>
        <p:scale>
          <a:sx n="51" d="100"/>
          <a:sy n="51" d="100"/>
        </p:scale>
        <p:origin x="2840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8447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239" y="6166021"/>
            <a:ext cx="1131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TRAGIC CONDITION OF EVERY BERKELEY STUDENT’S INBOX – </a:t>
            </a:r>
            <a:r>
              <a:rPr lang="en-US" b="1" dirty="0" smtClean="0">
                <a:solidFill>
                  <a:schemeClr val="accent1"/>
                </a:solidFill>
              </a:rPr>
              <a:t>AN ANALYSIS OF CRIMES IN BERKELEY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5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94" y="0"/>
            <a:ext cx="8592066" cy="6849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0553" y="841457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Berkeley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83" y="0"/>
            <a:ext cx="861265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6283" y="693176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Crimes </a:t>
            </a:r>
            <a:r>
              <a:rPr lang="en-US" b="1" smtClean="0">
                <a:solidFill>
                  <a:schemeClr val="accent1"/>
                </a:solidFill>
              </a:rPr>
              <a:t>in Berkeley (2016)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4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18487" y="457201"/>
            <a:ext cx="6759146" cy="584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55" y="781389"/>
            <a:ext cx="5445210" cy="519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6" y="811426"/>
            <a:ext cx="7114032" cy="533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84380" y="2494694"/>
            <a:ext cx="3432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Areas close to </a:t>
            </a:r>
            <a:r>
              <a:rPr lang="en-US" sz="2400" b="1" dirty="0" smtClean="0">
                <a:solidFill>
                  <a:schemeClr val="accent1"/>
                </a:solidFill>
              </a:rPr>
              <a:t>campus</a:t>
            </a:r>
            <a:r>
              <a:rPr lang="en-US" sz="2400" b="1" dirty="0" smtClean="0"/>
              <a:t> and </a:t>
            </a:r>
            <a:r>
              <a:rPr lang="en-US" sz="2400" b="1" dirty="0" smtClean="0">
                <a:solidFill>
                  <a:schemeClr val="accent1"/>
                </a:solidFill>
              </a:rPr>
              <a:t>Downtown Berkeley </a:t>
            </a:r>
            <a:r>
              <a:rPr lang="en-US" sz="2400" b="1" dirty="0" smtClean="0"/>
              <a:t>are high-risk areas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072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12761" y="197708"/>
            <a:ext cx="7821827" cy="6388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75" y="469900"/>
            <a:ext cx="7188200" cy="590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334" y="2533134"/>
            <a:ext cx="2542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Intensity Field of </a:t>
            </a:r>
            <a:r>
              <a:rPr lang="en-US" sz="2400" b="1" dirty="0">
                <a:solidFill>
                  <a:schemeClr val="accent1"/>
                </a:solidFill>
              </a:rPr>
              <a:t>c</a:t>
            </a:r>
            <a:r>
              <a:rPr lang="en-US" sz="2400" b="1" dirty="0" smtClean="0">
                <a:solidFill>
                  <a:schemeClr val="accent1"/>
                </a:solidFill>
              </a:rPr>
              <a:t>rimes in Berkeley </a:t>
            </a:r>
            <a:r>
              <a:rPr lang="en-US" sz="2400" b="1" dirty="0" smtClean="0"/>
              <a:t>(2016)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85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32" y="523276"/>
            <a:ext cx="7487588" cy="5614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4231" y="2545490"/>
            <a:ext cx="380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Violent crimes (red) are skewed towards the </a:t>
            </a:r>
            <a:r>
              <a:rPr lang="en-US" sz="2400" b="1" dirty="0" smtClean="0">
                <a:solidFill>
                  <a:schemeClr val="accent1"/>
                </a:solidFill>
              </a:rPr>
              <a:t>southern and western parts </a:t>
            </a:r>
            <a:r>
              <a:rPr lang="en-US" sz="2400" b="1" dirty="0" smtClean="0"/>
              <a:t>of Berkeley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912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0" y="489466"/>
            <a:ext cx="7254789" cy="572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88410" y="2521133"/>
            <a:ext cx="4003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Berkeley </a:t>
            </a:r>
            <a:r>
              <a:rPr lang="en-US" sz="2400" b="1" dirty="0" smtClean="0">
                <a:solidFill>
                  <a:schemeClr val="accent1"/>
                </a:solidFill>
              </a:rPr>
              <a:t>BART stations </a:t>
            </a:r>
            <a:r>
              <a:rPr lang="en-US" sz="2400" b="1" dirty="0" smtClean="0"/>
              <a:t>with buffers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09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48" y="638775"/>
            <a:ext cx="6986436" cy="5551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778" y="2656703"/>
            <a:ext cx="3966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Intensity of crimes around BART stations is </a:t>
            </a:r>
            <a:r>
              <a:rPr lang="en-US" sz="2400" b="1" dirty="0" smtClean="0">
                <a:solidFill>
                  <a:schemeClr val="accent1"/>
                </a:solidFill>
              </a:rPr>
              <a:t>extremely high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9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2696" y="98854"/>
            <a:ext cx="8007178" cy="656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30" y="250840"/>
            <a:ext cx="7532129" cy="6282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9765" y="2466307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551.7 crimes/sq. m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649704">
            <a:off x="5550168" y="3065489"/>
            <a:ext cx="1070707" cy="189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75329" y="5961424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884.2 crimes/sq. m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3095467">
            <a:off x="8115009" y="5725287"/>
            <a:ext cx="409451" cy="171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227118">
            <a:off x="8335909" y="3560468"/>
            <a:ext cx="1170606" cy="20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004276" y="3006551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2709 crimes/sq. m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8901" y="524074"/>
            <a:ext cx="3557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6"/>
                </a:solidFill>
              </a:rPr>
              <a:t>Crime intensity of Berkeley: 249 crimes/ sq. m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4638" y="6005386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chemeClr val="bg1"/>
                </a:solidFill>
              </a:rPr>
              <a:t>Ashby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7478" y="2774084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North Berkeley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19734" y="3866078"/>
            <a:ext cx="1907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chemeClr val="bg1"/>
                </a:solidFill>
              </a:rPr>
              <a:t>Downtown Berkeley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497" y="2205647"/>
            <a:ext cx="2823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Crimes are </a:t>
            </a:r>
            <a:r>
              <a:rPr lang="en-US" sz="2400" b="1" dirty="0" smtClean="0">
                <a:solidFill>
                  <a:schemeClr val="accent1"/>
                </a:solidFill>
              </a:rPr>
              <a:t>clustered around BART stations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02591" y="6581001"/>
            <a:ext cx="228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www.city-data.com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167" y="2317064"/>
            <a:ext cx="1840128" cy="3274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63" y="2049037"/>
            <a:ext cx="7105227" cy="38108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2109" y="458655"/>
            <a:ext cx="10296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Berkeley is considered safer than </a:t>
            </a:r>
            <a:r>
              <a:rPr lang="en-US" sz="2800" b="1" dirty="0" smtClean="0">
                <a:solidFill>
                  <a:schemeClr val="accent1"/>
                </a:solidFill>
              </a:rPr>
              <a:t>4% </a:t>
            </a:r>
            <a:r>
              <a:rPr lang="en-US" sz="2800" b="1" dirty="0" smtClean="0"/>
              <a:t>of the cities in the US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141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76" y="0"/>
            <a:ext cx="8572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207" y="2347783"/>
            <a:ext cx="22976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Downtown Berkeley BART </a:t>
            </a:r>
            <a:r>
              <a:rPr lang="en-US" sz="2400" b="1" dirty="0" smtClean="0"/>
              <a:t>station is the worst affected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668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92180"/>
            <a:ext cx="12192000" cy="134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Recommendation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6220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32" y="539579"/>
            <a:ext cx="7668870" cy="5750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135" y="2088291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Step 1: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Distance Optimality based on all crimes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9349929">
            <a:off x="7882319" y="2214688"/>
            <a:ext cx="213895" cy="1532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05633" y="1661575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Optimal Location of Berkeley Police Station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98500"/>
            <a:ext cx="12065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1164092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9922709">
            <a:off x="2881747" y="817419"/>
            <a:ext cx="415636" cy="105294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57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1164092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9922709">
            <a:off x="2881747" y="817419"/>
            <a:ext cx="415636" cy="105294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0855650" y="1906354"/>
            <a:ext cx="415636" cy="105294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1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1164092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9922709">
            <a:off x="2881747" y="817419"/>
            <a:ext cx="415636" cy="105294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0855650" y="1906354"/>
            <a:ext cx="415636" cy="105294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86108" y="1122218"/>
            <a:ext cx="1927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Berkeley Police Department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6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3047" r="1436" b="13182"/>
          <a:stretch/>
        </p:blipFill>
        <p:spPr>
          <a:xfrm>
            <a:off x="3657599" y="457198"/>
            <a:ext cx="7574692" cy="5772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0351" y="3499894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Black Pine School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09271" y="4731848"/>
            <a:ext cx="214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Malcolm X Elementary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4644" y="4424071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Willard </a:t>
            </a:r>
            <a:r>
              <a:rPr lang="en-US" sz="1400" b="1" smtClean="0">
                <a:solidFill>
                  <a:schemeClr val="bg1"/>
                </a:solidFill>
              </a:rPr>
              <a:t>Middle School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3164" y="5480818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Longfellow </a:t>
            </a:r>
            <a:r>
              <a:rPr lang="en-US" sz="1400" b="1" smtClean="0">
                <a:solidFill>
                  <a:schemeClr val="bg1"/>
                </a:solidFill>
              </a:rPr>
              <a:t>Middle School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6461" y="854738"/>
            <a:ext cx="2656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Four schools with highest crime intensities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276" y="2854411"/>
            <a:ext cx="2483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Step 2: Taking the safety of public schools into account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3047" r="1436" b="13182"/>
          <a:stretch/>
        </p:blipFill>
        <p:spPr>
          <a:xfrm>
            <a:off x="3657599" y="457198"/>
            <a:ext cx="7574692" cy="5772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0351" y="3499894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Black Pine School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09271" y="4731848"/>
            <a:ext cx="214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Malcolm X Elementary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4644" y="4424071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Willard </a:t>
            </a:r>
            <a:r>
              <a:rPr lang="en-US" sz="1400" b="1" smtClean="0">
                <a:solidFill>
                  <a:schemeClr val="bg1"/>
                </a:solidFill>
              </a:rPr>
              <a:t>Middle School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3164" y="5480818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Longfellow </a:t>
            </a:r>
            <a:r>
              <a:rPr lang="en-US" sz="1400" b="1" smtClean="0">
                <a:solidFill>
                  <a:schemeClr val="bg1"/>
                </a:solidFill>
              </a:rPr>
              <a:t>Middle School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00266" y="2695701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1008 crimes/sq. m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49704">
            <a:off x="4961480" y="3227446"/>
            <a:ext cx="1070707" cy="189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57599" y="4126992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902 crimes/sq. m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649704">
            <a:off x="5088603" y="4508955"/>
            <a:ext cx="554190" cy="17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1632386">
            <a:off x="9110651" y="5662892"/>
            <a:ext cx="554190" cy="17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631291" y="5665820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606 crimes/sq. m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7139537">
            <a:off x="9758820" y="4134061"/>
            <a:ext cx="554190" cy="17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41709" y="3653782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801 crimes/sq. m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00266" y="697069"/>
            <a:ext cx="3557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6"/>
                </a:solidFill>
              </a:rPr>
              <a:t>Crime intensity of Berkeley: 249 crimes/ sq. m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7708" y="2529347"/>
            <a:ext cx="3009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Crime Intensity around the four schools is extremely high 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5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88" y="461444"/>
            <a:ext cx="7884629" cy="588992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8670090">
            <a:off x="8155459" y="3270484"/>
            <a:ext cx="1519881" cy="271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2826031">
            <a:off x="5852364" y="3462143"/>
            <a:ext cx="2033683" cy="266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13020" y="2498143"/>
            <a:ext cx="180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Previous Optimal Police Station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0806" y="2021089"/>
            <a:ext cx="1939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New Optimal Police Station prioritizing school crimes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249" y="2313476"/>
            <a:ext cx="2964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Prioritizing the school crimes </a:t>
            </a:r>
            <a:r>
              <a:rPr lang="en-US" sz="2000" b="1" dirty="0" smtClean="0"/>
              <a:t>in the distance optimality calculation provides </a:t>
            </a:r>
            <a:r>
              <a:rPr lang="en-US" sz="2000" b="1" dirty="0" smtClean="0">
                <a:solidFill>
                  <a:schemeClr val="accent1"/>
                </a:solidFill>
              </a:rPr>
              <a:t>a more optimal location </a:t>
            </a:r>
            <a:r>
              <a:rPr lang="en-US" sz="2000" b="1" dirty="0" smtClean="0"/>
              <a:t>for the police station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09271" y="4731848"/>
            <a:ext cx="214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Malcolm X Elementary</a:t>
            </a:r>
            <a:endParaRPr lang="en-US" sz="1400" b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19163" y="3804464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Black Pine School</a:t>
            </a:r>
            <a:endParaRPr lang="en-US" sz="1400" b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5918" y="5752666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Longfellow Middle School</a:t>
            </a:r>
            <a:endParaRPr lang="en-US" sz="1400" b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04409" y="4309333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Willard Middle School</a:t>
            </a:r>
            <a:endParaRPr lang="en-US" sz="1400" b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13" y="271849"/>
            <a:ext cx="7861986" cy="62895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881" y="2087430"/>
            <a:ext cx="34846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Berkeley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accent1"/>
                </a:solidFill>
              </a:rPr>
              <a:t>beats the state and national average</a:t>
            </a:r>
            <a:r>
              <a:rPr lang="en-US" sz="2400" b="1" dirty="0" smtClean="0"/>
              <a:t> for violent crimes in a year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905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711200"/>
            <a:ext cx="11811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2192000" cy="66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11910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92180"/>
            <a:ext cx="12192000" cy="134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Thank You. Stay Safe!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317892" y="6227806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Shirish Dhar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7267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497" y="1112108"/>
            <a:ext cx="12010768" cy="4905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6" y="1297461"/>
            <a:ext cx="5668663" cy="4534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48" y="1294441"/>
            <a:ext cx="5672438" cy="4537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3546" y="259493"/>
            <a:ext cx="925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Berkeley burglaries and thefts </a:t>
            </a:r>
            <a:r>
              <a:rPr lang="en-US" sz="2000" b="1" dirty="0" smtClean="0"/>
              <a:t>far outscore the state and national average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59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1405" y="0"/>
            <a:ext cx="1044146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54" y="238898"/>
            <a:ext cx="9322144" cy="63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2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580968"/>
            <a:ext cx="12192000" cy="134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37137" y="2867298"/>
            <a:ext cx="9717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Crimes in Berkeley – A Spatial Look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956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0485" y="2891482"/>
            <a:ext cx="10554574" cy="3041457"/>
          </a:xfrm>
        </p:spPr>
        <p:txBody>
          <a:bodyPr/>
          <a:lstStyle/>
          <a:p>
            <a:r>
              <a:rPr lang="en-US" dirty="0" smtClean="0"/>
              <a:t>Crime Locations</a:t>
            </a:r>
          </a:p>
          <a:p>
            <a:r>
              <a:rPr lang="en-US" dirty="0" smtClean="0"/>
              <a:t>Type of Crime (Theft, Narcotics, Missing Person, Homicide, etc.)</a:t>
            </a:r>
          </a:p>
          <a:p>
            <a:r>
              <a:rPr lang="en-US" dirty="0" smtClean="0"/>
              <a:t>Occurrence month</a:t>
            </a:r>
          </a:p>
          <a:p>
            <a:r>
              <a:rPr lang="en-US" dirty="0" smtClean="0"/>
              <a:t>Occurrence day of the week</a:t>
            </a:r>
          </a:p>
          <a:p>
            <a:r>
              <a:rPr lang="en-US" dirty="0" smtClean="0"/>
              <a:t>Occurrence time (Morning, Evening, Afternoon, Night)</a:t>
            </a:r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6826" y="2413688"/>
            <a:ext cx="10554574" cy="527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City of Berkeley Open Data Portal</a:t>
            </a:r>
          </a:p>
        </p:txBody>
      </p:sp>
    </p:spTree>
    <p:extLst>
      <p:ext uri="{BB962C8B-B14F-4D97-AF65-F5344CB8AC3E}">
        <p14:creationId xmlns:p14="http://schemas.microsoft.com/office/powerpoint/2010/main" val="16694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33184"/>
            <a:ext cx="12192000" cy="134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4651" y="519514"/>
            <a:ext cx="29578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Approach</a:t>
            </a:r>
            <a:endParaRPr lang="en-US" sz="4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1425412" y="2372497"/>
            <a:ext cx="4250724" cy="352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/>
              <a:t>Analysis</a:t>
            </a:r>
          </a:p>
          <a:p>
            <a:pPr algn="ctr"/>
            <a:endParaRPr lang="en-US" sz="2800" b="1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sz="2000" i="1" dirty="0" smtClean="0"/>
              <a:t>Crime Behavior </a:t>
            </a:r>
          </a:p>
          <a:p>
            <a:pPr marL="285750" indent="-285750" algn="ctr">
              <a:buFont typeface="Arial" charset="0"/>
              <a:buChar char="•"/>
            </a:pPr>
            <a:endParaRPr lang="en-US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Crime Intensity Maps</a:t>
            </a:r>
          </a:p>
          <a:p>
            <a:pPr algn="ctr"/>
            <a:endParaRPr lang="en-US" dirty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Violent vs. Non-violent crimes</a:t>
            </a:r>
          </a:p>
          <a:p>
            <a:pPr algn="ctr"/>
            <a:endParaRPr lang="en-US" dirty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Influence of BART stations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098889" y="2372497"/>
            <a:ext cx="4154129" cy="352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b="1" i="1" dirty="0" smtClean="0"/>
              <a:t>Recommendation</a:t>
            </a:r>
          </a:p>
          <a:p>
            <a:pPr algn="ctr"/>
            <a:endParaRPr lang="en-US" sz="2800" b="1" u="sng" dirty="0"/>
          </a:p>
          <a:p>
            <a:pPr marL="342900" indent="-342900" algn="ctr">
              <a:buFont typeface="Arial" charset="0"/>
              <a:buChar char="•"/>
            </a:pPr>
            <a:r>
              <a:rPr lang="en-US" sz="2000" dirty="0" smtClean="0"/>
              <a:t>Distance Optimality</a:t>
            </a:r>
          </a:p>
          <a:p>
            <a:pPr marL="342900" indent="-342900" algn="ctr">
              <a:buFont typeface="Arial" charset="0"/>
              <a:buChar char="•"/>
            </a:pPr>
            <a:endParaRPr lang="en-US" sz="2000" dirty="0"/>
          </a:p>
          <a:p>
            <a:pPr marL="342900" indent="-342900" algn="ctr">
              <a:buFont typeface="Arial" charset="0"/>
              <a:buChar char="•"/>
            </a:pPr>
            <a:r>
              <a:rPr lang="en-US" sz="2000" dirty="0" smtClean="0"/>
              <a:t>Accounting for Safety of Public Schools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92180"/>
            <a:ext cx="12192000" cy="134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Analysis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272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330</TotalTime>
  <Words>372</Words>
  <Application>Microsoft Macintosh PowerPoint</Application>
  <PresentationFormat>Widescreen</PresentationFormat>
  <Paragraphs>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Century Gothic</vt:lpstr>
      <vt:lpstr>Wingdings 2</vt:lpstr>
      <vt:lpstr>Arial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Dhar</dc:creator>
  <cp:lastModifiedBy>Shirish Dhar</cp:lastModifiedBy>
  <cp:revision>25</cp:revision>
  <dcterms:created xsi:type="dcterms:W3CDTF">2016-12-05T09:38:04Z</dcterms:created>
  <dcterms:modified xsi:type="dcterms:W3CDTF">2016-12-09T07:49:56Z</dcterms:modified>
</cp:coreProperties>
</file>